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2" r:id="rId10"/>
    <p:sldId id="267" r:id="rId11"/>
    <p:sldId id="264" r:id="rId12"/>
    <p:sldId id="265" r:id="rId13"/>
    <p:sldId id="269" r:id="rId14"/>
    <p:sldId id="272" r:id="rId15"/>
    <p:sldId id="273" r:id="rId16"/>
    <p:sldId id="274" r:id="rId17"/>
    <p:sldId id="275" r:id="rId18"/>
    <p:sldId id="277" r:id="rId19"/>
    <p:sldId id="278" r:id="rId20"/>
    <p:sldId id="283" r:id="rId21"/>
    <p:sldId id="284" r:id="rId22"/>
    <p:sldId id="303" r:id="rId23"/>
    <p:sldId id="279" r:id="rId24"/>
    <p:sldId id="288" r:id="rId25"/>
    <p:sldId id="296" r:id="rId26"/>
    <p:sldId id="301" r:id="rId27"/>
    <p:sldId id="297" r:id="rId28"/>
    <p:sldId id="285" r:id="rId29"/>
    <p:sldId id="292" r:id="rId30"/>
    <p:sldId id="293" r:id="rId31"/>
    <p:sldId id="302" r:id="rId32"/>
    <p:sldId id="294" r:id="rId33"/>
    <p:sldId id="291" r:id="rId34"/>
    <p:sldId id="286" r:id="rId35"/>
    <p:sldId id="287" r:id="rId36"/>
    <p:sldId id="282" r:id="rId37"/>
    <p:sldId id="281" r:id="rId38"/>
    <p:sldId id="295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4365" autoAdjust="0"/>
  </p:normalViewPr>
  <p:slideViewPr>
    <p:cSldViewPr>
      <p:cViewPr varScale="1">
        <p:scale>
          <a:sx n="83" d="100"/>
          <a:sy n="83" d="100"/>
        </p:scale>
        <p:origin x="-141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666D3-0181-4BC1-8CEF-35407B46F784}" type="datetimeFigureOut">
              <a:rPr lang="en-US" smtClean="0"/>
              <a:pPr/>
              <a:t>6/16/2017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29464-1F85-4359-B977-3E7A59EAA3E8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Leviton</a:t>
            </a:r>
            <a:r>
              <a:rPr lang="en-US" dirty="0" smtClean="0"/>
              <a:t> Plug-in Lamp Dimmer Module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Zwave</a:t>
            </a:r>
            <a:r>
              <a:rPr lang="en-US" dirty="0" smtClean="0"/>
              <a:t>,</a:t>
            </a:r>
            <a:r>
              <a:rPr lang="en-US" baseline="0" dirty="0" smtClean="0"/>
              <a:t> connects to </a:t>
            </a:r>
            <a:r>
              <a:rPr lang="en-US" baseline="0" dirty="0" err="1" smtClean="0"/>
              <a:t>SmartThings</a:t>
            </a:r>
            <a:r>
              <a:rPr lang="en-US" baseline="0" dirty="0" smtClean="0"/>
              <a:t> Hub.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CA" dirty="0" smtClean="0"/>
              <a:t>https://support.smartthings.com/hc/ko/articles/206174033-Leviton-DZPD3-Plug-in-Lamp-Dimmer-Module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 smtClean="0"/>
          </a:p>
          <a:p>
            <a:r>
              <a:rPr lang="en-CA" dirty="0" smtClean="0"/>
              <a:t>http://www.smarthome.com/sc-what-is-upb-home-automation</a:t>
            </a:r>
          </a:p>
          <a:p>
            <a:endParaRPr lang="en-US" dirty="0" smtClean="0"/>
          </a:p>
          <a:p>
            <a:r>
              <a:rPr lang="en-CA" dirty="0" smtClean="0"/>
              <a:t>http://simply-automated.com/blog/2014/09/home-automation-systems-review/</a:t>
            </a:r>
          </a:p>
          <a:p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http://www.simply-automated.com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Wifi</a:t>
            </a:r>
            <a:r>
              <a:rPr lang="en-CA" dirty="0" smtClean="0"/>
              <a:t> Light Bulb Philips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DualBand</a:t>
            </a:r>
            <a:r>
              <a:rPr lang="en-US" dirty="0" smtClean="0"/>
              <a:t> / Hybrid of wireless/</a:t>
            </a:r>
            <a:r>
              <a:rPr lang="en-US" dirty="0" err="1" smtClean="0"/>
              <a:t>powerline</a:t>
            </a:r>
            <a:r>
              <a:rPr lang="en-US" dirty="0" smtClean="0"/>
              <a:t> from: </a:t>
            </a:r>
            <a:r>
              <a:rPr lang="en-CA" dirty="0" smtClean="0"/>
              <a:t>https://turbofuture.com/computers/An-Introduction-to-Insteon-Home-Automation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 </a:t>
            </a:r>
            <a:r>
              <a:rPr lang="en-US" dirty="0" err="1" smtClean="0"/>
              <a:t>insteon</a:t>
            </a:r>
            <a:r>
              <a:rPr lang="en-US" baseline="0" dirty="0" smtClean="0"/>
              <a:t> table: http://www.insteon.com/technology/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Include Market Share in this table!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https://en.wikipedia.org/wiki/Network_topology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CA" dirty="0" smtClean="0"/>
              <a:t>https://www.aliexpress.com/w/wholesale-outdoor-porch-lights.html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Snip from: Source: George Wang, 2012, http://www.slideshare.net/chowfei/smart-home-tech-short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DualBand</a:t>
            </a:r>
            <a:r>
              <a:rPr lang="en-US" dirty="0" smtClean="0"/>
              <a:t> / Hybrid of wireless/</a:t>
            </a:r>
            <a:r>
              <a:rPr lang="en-US" dirty="0" err="1" smtClean="0"/>
              <a:t>powerline</a:t>
            </a:r>
            <a:r>
              <a:rPr lang="en-US" dirty="0" smtClean="0"/>
              <a:t> from: </a:t>
            </a:r>
            <a:r>
              <a:rPr lang="en-CA" dirty="0" smtClean="0"/>
              <a:t>https://turbofuture.com/computers/An-Introduction-to-Insteon-Home-Automation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Leviton</a:t>
            </a:r>
            <a:r>
              <a:rPr lang="en-US" dirty="0" smtClean="0"/>
              <a:t>, GE Plugs</a:t>
            </a:r>
            <a:r>
              <a:rPr lang="en-US" baseline="0" dirty="0" smtClean="0"/>
              <a:t> shown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DualBand</a:t>
            </a:r>
            <a:r>
              <a:rPr lang="en-US" dirty="0" smtClean="0"/>
              <a:t> / Hybrid of wireless/</a:t>
            </a:r>
            <a:r>
              <a:rPr lang="en-US" dirty="0" err="1" smtClean="0"/>
              <a:t>powerline</a:t>
            </a:r>
            <a:r>
              <a:rPr lang="en-US" dirty="0" smtClean="0"/>
              <a:t> from: </a:t>
            </a:r>
            <a:r>
              <a:rPr lang="en-CA" dirty="0" smtClean="0"/>
              <a:t>https://turbofuture.com/computers/An-Introduction-to-Insteon-Home-Automation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Centralite</a:t>
            </a:r>
            <a:r>
              <a:rPr lang="en-CA" dirty="0" smtClean="0"/>
              <a:t> 3-Series </a:t>
            </a:r>
            <a:r>
              <a:rPr lang="en-CA" dirty="0" err="1" smtClean="0"/>
              <a:t>ZigBee</a:t>
            </a:r>
            <a:r>
              <a:rPr lang="en-CA" dirty="0" smtClean="0"/>
              <a:t> Plug-in Lamp</a:t>
            </a:r>
          </a:p>
          <a:p>
            <a:r>
              <a:rPr lang="en-CA" dirty="0" smtClean="0"/>
              <a:t>45852GE </a:t>
            </a:r>
            <a:r>
              <a:rPr lang="en-CA" dirty="0" err="1" smtClean="0"/>
              <a:t>Zigbee</a:t>
            </a:r>
            <a:r>
              <a:rPr lang="en-CA" dirty="0" smtClean="0"/>
              <a:t> Plug in Smart Dimmer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 smtClean="0"/>
              <a:t>GE </a:t>
            </a:r>
            <a:r>
              <a:rPr lang="en-CA" b="1" dirty="0" err="1" smtClean="0"/>
              <a:t>Zigbee</a:t>
            </a:r>
            <a:r>
              <a:rPr lang="en-CA" b="1" dirty="0" smtClean="0"/>
              <a:t> In Wall Dimmer for Incandescent, CFL, LED Lights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DualBand</a:t>
            </a:r>
            <a:r>
              <a:rPr lang="en-US" dirty="0" smtClean="0"/>
              <a:t> / Hybrid of wireless/</a:t>
            </a:r>
            <a:r>
              <a:rPr lang="en-US" dirty="0" err="1" smtClean="0"/>
              <a:t>powerline</a:t>
            </a:r>
            <a:r>
              <a:rPr lang="en-US" dirty="0" smtClean="0"/>
              <a:t> from: </a:t>
            </a:r>
            <a:r>
              <a:rPr lang="en-CA" dirty="0" smtClean="0"/>
              <a:t>https://turbofuture.com/computers/An-Introduction-to-Insteon-Home-Automation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/>
              <a:t>Centralite</a:t>
            </a:r>
            <a:r>
              <a:rPr lang="en-CA" dirty="0" smtClean="0"/>
              <a:t> 3-Series </a:t>
            </a:r>
            <a:r>
              <a:rPr lang="en-CA" dirty="0" err="1" smtClean="0"/>
              <a:t>ZigBee</a:t>
            </a:r>
            <a:r>
              <a:rPr lang="en-CA" dirty="0" smtClean="0"/>
              <a:t> Plug-in Lamp</a:t>
            </a:r>
          </a:p>
          <a:p>
            <a:r>
              <a:rPr lang="en-CA" dirty="0" smtClean="0"/>
              <a:t>45852GE </a:t>
            </a:r>
            <a:r>
              <a:rPr lang="en-CA" dirty="0" err="1" smtClean="0"/>
              <a:t>Zigbee</a:t>
            </a:r>
            <a:r>
              <a:rPr lang="en-CA" dirty="0" smtClean="0"/>
              <a:t> Plug in Smart Dimmer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 smtClean="0"/>
              <a:t>GE </a:t>
            </a:r>
            <a:r>
              <a:rPr lang="en-CA" b="1" dirty="0" err="1" smtClean="0"/>
              <a:t>Zigbee</a:t>
            </a:r>
            <a:r>
              <a:rPr lang="en-CA" b="1" dirty="0" smtClean="0"/>
              <a:t> In Wall Dimmer for Incandescent, CFL, LED Lights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29464-1F85-4359-B977-3E7A59EAA3E8}" type="slidenum">
              <a:rPr lang="en-CA" smtClean="0"/>
              <a:pPr/>
              <a:t>18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6/16/2017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eon.com/technology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mysensor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of Home Automation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11607"/>
            <a:ext cx="7772400" cy="1199704"/>
          </a:xfrm>
        </p:spPr>
        <p:txBody>
          <a:bodyPr/>
          <a:lstStyle/>
          <a:p>
            <a:r>
              <a:rPr lang="en-US" dirty="0" smtClean="0"/>
              <a:t>2017Jun16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X10</a:t>
            </a:r>
            <a:endParaRPr lang="en-CA" b="1" dirty="0"/>
          </a:p>
        </p:txBody>
      </p:sp>
      <p:pic>
        <p:nvPicPr>
          <p:cNvPr id="26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39155" y="1143000"/>
            <a:ext cx="7442845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057400" y="6172200"/>
            <a:ext cx="655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George Wang, 2012, http://www.slideshare.net/chowfei/smart-home-tech-short</a:t>
            </a:r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X10 Summary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Despite issues still has large existing user base.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Only for failure tolerant applications</a:t>
            </a:r>
          </a:p>
          <a:p>
            <a:pPr lvl="3">
              <a:lnSpc>
                <a:spcPct val="150000"/>
              </a:lnSpc>
            </a:pPr>
            <a:r>
              <a:rPr lang="en-US" dirty="0" smtClean="0"/>
              <a:t>May turn on by itself.</a:t>
            </a:r>
          </a:p>
          <a:p>
            <a:pPr lvl="3">
              <a:lnSpc>
                <a:spcPct val="150000"/>
              </a:lnSpc>
            </a:pPr>
            <a:r>
              <a:rPr lang="en-US" dirty="0" smtClean="0"/>
              <a:t>May not work all the time.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Inexpensive but not suitable for new users/installs.</a:t>
            </a:r>
          </a:p>
          <a:p>
            <a:pPr lvl="1">
              <a:lnSpc>
                <a:spcPct val="150000"/>
              </a:lnSpc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X10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033271"/>
          </a:xfrm>
        </p:spPr>
        <p:txBody>
          <a:bodyPr>
            <a:normAutofit/>
          </a:bodyPr>
          <a:lstStyle/>
          <a:p>
            <a:r>
              <a:rPr lang="en-US" dirty="0" smtClean="0"/>
              <a:t>By around 2005, </a:t>
            </a:r>
            <a:r>
              <a:rPr lang="en-US" b="1" dirty="0" smtClean="0"/>
              <a:t>Insteon</a:t>
            </a:r>
            <a:r>
              <a:rPr lang="en-US" dirty="0" smtClean="0"/>
              <a:t> provided a compatible and much better alternative:</a:t>
            </a:r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Insteon</a:t>
            </a:r>
            <a:endParaRPr lang="en-CA" b="1" dirty="0"/>
          </a:p>
        </p:txBody>
      </p:sp>
      <p:pic>
        <p:nvPicPr>
          <p:cNvPr id="16391" name="Picture 7" descr="Image result for insteon switch modul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399" y="2514600"/>
            <a:ext cx="3644897" cy="3124200"/>
          </a:xfrm>
          <a:prstGeom prst="rect">
            <a:avLst/>
          </a:prstGeom>
          <a:noFill/>
        </p:spPr>
      </p:pic>
      <p:pic>
        <p:nvPicPr>
          <p:cNvPr id="16395" name="Picture 11" descr="http://thumbs.ebaystatic.com/images/g/WfEAAOSwt7ZXo5Tg/s-l22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286000"/>
            <a:ext cx="42672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2336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Improvements over X10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Devices are called Dual Band meaning signal can travel over </a:t>
            </a:r>
            <a:r>
              <a:rPr lang="en-US" sz="2000" b="1" dirty="0" smtClean="0"/>
              <a:t>both powerline and RF</a:t>
            </a:r>
            <a:r>
              <a:rPr lang="en-US" sz="2000" dirty="0" smtClean="0"/>
              <a:t> to ensure reception occurs.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All devices act as repeaters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Proprietary protocol so only one manufacturer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Group addressing allow simultaneous control of multiple devices. 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/>
              <a:t>Much more flexible than X10 All On/Off via House ID.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Insteon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8471"/>
          </a:xfrm>
        </p:spPr>
        <p:txBody>
          <a:bodyPr>
            <a:normAutofit/>
          </a:bodyPr>
          <a:lstStyle/>
          <a:p>
            <a:r>
              <a:rPr lang="en-US" dirty="0" smtClean="0"/>
              <a:t>Also around 2005, Z-Wave: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Z-Wave</a:t>
            </a:r>
            <a:endParaRPr lang="en-CA" b="1" dirty="0"/>
          </a:p>
        </p:txBody>
      </p:sp>
      <p:pic>
        <p:nvPicPr>
          <p:cNvPr id="33800" name="Picture 8" descr="Image result for zwave lamp appliance module ki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4495800"/>
            <a:ext cx="3333750" cy="1905000"/>
          </a:xfrm>
          <a:prstGeom prst="rect">
            <a:avLst/>
          </a:prstGeom>
          <a:noFill/>
        </p:spPr>
      </p:pic>
      <p:pic>
        <p:nvPicPr>
          <p:cNvPr id="33798" name="Picture 6" descr="Image result for zwave lamp appliance module ki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819400"/>
            <a:ext cx="2514600" cy="2514600"/>
          </a:xfrm>
          <a:prstGeom prst="rect">
            <a:avLst/>
          </a:prstGeom>
          <a:noFill/>
        </p:spPr>
      </p:pic>
      <p:pic>
        <p:nvPicPr>
          <p:cNvPr id="33796" name="Picture 4" descr="Image result for zwave lamp appliance module ki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1447800"/>
            <a:ext cx="4591050" cy="4591051"/>
          </a:xfrm>
          <a:prstGeom prst="rect">
            <a:avLst/>
          </a:prstGeom>
          <a:noFill/>
        </p:spPr>
      </p:pic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0" y="1905000"/>
            <a:ext cx="1219200" cy="195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Z-Wave</a:t>
            </a:r>
            <a:endParaRPr lang="en-CA" b="1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41102" y="1219200"/>
            <a:ext cx="6302698" cy="489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57400" y="6172200"/>
            <a:ext cx="655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George Wang, 2012, http://www.slideshare.net/chowfei/smart-home-tech-short</a:t>
            </a:r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847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 smtClean="0"/>
              <a:t>Zigbee</a:t>
            </a:r>
            <a:r>
              <a:rPr lang="en-US" dirty="0" smtClean="0"/>
              <a:t> IEEE specification standardized in 2003 and revised in 2006</a:t>
            </a:r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err="1" smtClean="0"/>
              <a:t>Zigbee</a:t>
            </a:r>
            <a:endParaRPr lang="en-CA" b="1" dirty="0"/>
          </a:p>
        </p:txBody>
      </p:sp>
      <p:pic>
        <p:nvPicPr>
          <p:cNvPr id="45058" name="Picture 2" descr="Image result for zigbee lamp modu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95600"/>
            <a:ext cx="2857500" cy="2857500"/>
          </a:xfrm>
          <a:prstGeom prst="rect">
            <a:avLst/>
          </a:prstGeom>
          <a:noFill/>
        </p:spPr>
      </p:pic>
      <p:pic>
        <p:nvPicPr>
          <p:cNvPr id="45060" name="Picture 4" descr="Image result for zigbee lamp module -&quot;z wav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2590800"/>
            <a:ext cx="3276600" cy="3276600"/>
          </a:xfrm>
          <a:prstGeom prst="rect">
            <a:avLst/>
          </a:prstGeom>
          <a:noFill/>
        </p:spPr>
      </p:pic>
      <p:pic>
        <p:nvPicPr>
          <p:cNvPr id="45062" name="Picture 6" descr="GE Zigbee In Wall Dimmer for Incandescent, CFL, LED Ligh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25908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dirty="0" err="1" smtClean="0"/>
              <a:t>Zigbee</a:t>
            </a:r>
            <a:endParaRPr lang="en-CA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6172200"/>
            <a:ext cx="655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George Wang, 2012, http://www.slideshare.net/chowfei/smart-home-tech-short</a:t>
            </a:r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1219200"/>
            <a:ext cx="6344596" cy="479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847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Released in 1999 UPB - </a:t>
            </a:r>
            <a:r>
              <a:rPr lang="en-CA" dirty="0" smtClean="0"/>
              <a:t>Universal Powerline Bus: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UPB</a:t>
            </a:r>
            <a:endParaRPr lang="en-CA" b="1" dirty="0"/>
          </a:p>
        </p:txBody>
      </p:sp>
      <p:pic>
        <p:nvPicPr>
          <p:cNvPr id="51202" name="Picture 2" descr="Simply Automated UPB 300W Lamp Modu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86000"/>
            <a:ext cx="3524250" cy="3524250"/>
          </a:xfrm>
          <a:prstGeom prst="rect">
            <a:avLst/>
          </a:prstGeom>
          <a:noFill/>
        </p:spPr>
      </p:pic>
      <p:pic>
        <p:nvPicPr>
          <p:cNvPr id="51206" name="Picture 6" descr="PCS PulseWorx Security Interface Ki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828800"/>
            <a:ext cx="44196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UPB</a:t>
            </a:r>
            <a:endParaRPr lang="en-CA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UPB uses power line wiring for signalling and control.</a:t>
            </a:r>
            <a:endParaRPr lang="en-US" dirty="0" smtClean="0"/>
          </a:p>
          <a:p>
            <a:r>
              <a:rPr lang="en-CA" dirty="0" smtClean="0"/>
              <a:t>Developed by Powerline Control Systems (PCS) of Northridge, California and released in 1999.</a:t>
            </a:r>
          </a:p>
          <a:p>
            <a:r>
              <a:rPr lang="en-CA" dirty="0" smtClean="0"/>
              <a:t>Claim of 100 ~ 1000 times more reliability X10.</a:t>
            </a:r>
          </a:p>
          <a:p>
            <a:r>
              <a:rPr lang="en-CA" dirty="0" smtClean="0"/>
              <a:t>Pulses on the powerline: ~40 volts;</a:t>
            </a:r>
          </a:p>
          <a:p>
            <a:pPr lvl="1"/>
            <a:r>
              <a:rPr lang="en-CA" dirty="0" smtClean="0"/>
              <a:t>More than five times greater than the 5 to 7 volt signals of X10.</a:t>
            </a:r>
          </a:p>
          <a:p>
            <a:endParaRPr lang="en-CA" dirty="0" smtClean="0"/>
          </a:p>
          <a:p>
            <a:pPr lvl="1"/>
            <a:endParaRPr lang="en-CA" dirty="0" smtClean="0"/>
          </a:p>
          <a:p>
            <a:pPr lvl="1">
              <a:buNone/>
            </a:pPr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800" dirty="0" smtClean="0"/>
              <a:t>What do we mean by Home Automation?</a:t>
            </a:r>
          </a:p>
          <a:p>
            <a:pPr>
              <a:lnSpc>
                <a:spcPct val="150000"/>
              </a:lnSpc>
            </a:pPr>
            <a:r>
              <a:rPr lang="en-CA" sz="2800" dirty="0" smtClean="0"/>
              <a:t>Technologies / Protocols</a:t>
            </a:r>
          </a:p>
          <a:p>
            <a:pPr>
              <a:lnSpc>
                <a:spcPct val="150000"/>
              </a:lnSpc>
            </a:pPr>
            <a:r>
              <a:rPr lang="en-CA" sz="2800" dirty="0" smtClean="0"/>
              <a:t>Systems</a:t>
            </a:r>
          </a:p>
          <a:p>
            <a:pPr>
              <a:lnSpc>
                <a:spcPct val="150000"/>
              </a:lnSpc>
            </a:pPr>
            <a:r>
              <a:rPr lang="en-CA" sz="2800" dirty="0" smtClean="0"/>
              <a:t>Open Systems</a:t>
            </a:r>
          </a:p>
          <a:p>
            <a:pPr>
              <a:lnSpc>
                <a:spcPct val="150000"/>
              </a:lnSpc>
            </a:pPr>
            <a:r>
              <a:rPr lang="en-CA" sz="2800" dirty="0" smtClean="0"/>
              <a:t>Further </a:t>
            </a:r>
            <a:r>
              <a:rPr lang="en-CA" sz="2800" dirty="0" smtClean="0"/>
              <a:t>applications</a:t>
            </a:r>
            <a:endParaRPr lang="en-CA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7284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err="1" smtClean="0"/>
              <a:t>WiFi</a:t>
            </a:r>
            <a:endParaRPr lang="en-CA" b="1" dirty="0"/>
          </a:p>
        </p:txBody>
      </p:sp>
      <p:pic>
        <p:nvPicPr>
          <p:cNvPr id="57346" name="Picture 2" descr="Image result for wifi light bul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295400"/>
            <a:ext cx="3886200" cy="2914650"/>
          </a:xfrm>
          <a:prstGeom prst="rect">
            <a:avLst/>
          </a:prstGeom>
          <a:noFill/>
        </p:spPr>
      </p:pic>
      <p:pic>
        <p:nvPicPr>
          <p:cNvPr id="57348" name="Picture 4" descr="Wemo® Insight Smart Plug - Hero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524000"/>
            <a:ext cx="3048000" cy="3048000"/>
          </a:xfrm>
          <a:prstGeom prst="rect">
            <a:avLst/>
          </a:prstGeom>
          <a:noFill/>
        </p:spPr>
      </p:pic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4343400"/>
            <a:ext cx="38385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dirty="0" err="1" smtClean="0"/>
              <a:t>WiFi</a:t>
            </a:r>
            <a:endParaRPr lang="en-CA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be closed system with vender specific app, or, </a:t>
            </a:r>
          </a:p>
          <a:p>
            <a:pPr lvl="1"/>
            <a:r>
              <a:rPr lang="en-US" sz="2800" dirty="0" smtClean="0"/>
              <a:t>Hubs may integrate.</a:t>
            </a:r>
          </a:p>
          <a:p>
            <a:r>
              <a:rPr lang="en-US" dirty="0" smtClean="0"/>
              <a:t>Concerns:</a:t>
            </a:r>
          </a:p>
          <a:p>
            <a:pPr lvl="1"/>
            <a:r>
              <a:rPr lang="en-US" dirty="0" err="1" smtClean="0"/>
              <a:t>WiFi</a:t>
            </a:r>
            <a:r>
              <a:rPr lang="en-US" dirty="0" smtClean="0"/>
              <a:t> router becomes point of failure.</a:t>
            </a:r>
          </a:p>
          <a:p>
            <a:pPr lvl="1"/>
            <a:r>
              <a:rPr lang="en-US" dirty="0" smtClean="0"/>
              <a:t>What happens when </a:t>
            </a:r>
            <a:r>
              <a:rPr lang="en-US" dirty="0" err="1" smtClean="0"/>
              <a:t>WiFi</a:t>
            </a:r>
            <a:r>
              <a:rPr lang="en-US" dirty="0" smtClean="0"/>
              <a:t> router/password changes, or when houses are sold?</a:t>
            </a:r>
          </a:p>
          <a:p>
            <a:pPr lvl="2"/>
            <a:r>
              <a:rPr lang="en-US" dirty="0" smtClean="0"/>
              <a:t>Will we have to reconfigure many devices just to turn on the lights?</a:t>
            </a:r>
          </a:p>
          <a:p>
            <a:pPr lvl="2"/>
            <a:r>
              <a:rPr lang="en-US" dirty="0" smtClean="0"/>
              <a:t>What is the user experience with </a:t>
            </a:r>
            <a:r>
              <a:rPr lang="en-US" dirty="0" err="1" smtClean="0"/>
              <a:t>WiFi</a:t>
            </a:r>
            <a:r>
              <a:rPr lang="en-US" dirty="0" smtClean="0"/>
              <a:t>?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Technology: </a:t>
            </a:r>
            <a:r>
              <a:rPr lang="en-US" dirty="0" err="1" smtClean="0"/>
              <a:t>WiFi</a:t>
            </a:r>
            <a:r>
              <a:rPr lang="en-US" dirty="0" smtClean="0"/>
              <a:t> - Snap On</a:t>
            </a:r>
            <a:endParaRPr lang="en-CA" dirty="0"/>
          </a:p>
        </p:txBody>
      </p:sp>
      <p:pic>
        <p:nvPicPr>
          <p:cNvPr id="71682" name="Picture 2" descr="https://flipmate.co/img/rocker-flipmate-wall-switch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438400"/>
            <a:ext cx="5783580" cy="410191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2000" y="1524000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FlipMate</a:t>
            </a:r>
            <a:endParaRPr lang="en-US" sz="2400" dirty="0" smtClean="0"/>
          </a:p>
          <a:p>
            <a:r>
              <a:rPr lang="en-US" sz="2400" dirty="0" smtClean="0"/>
              <a:t> - https://flipmate.co/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Insteon doesn’t require controller for basic operation. Dual band doubles reliability.</a:t>
            </a:r>
          </a:p>
          <a:p>
            <a:endParaRPr lang="en-US" sz="1000" dirty="0" smtClean="0"/>
          </a:p>
          <a:p>
            <a:r>
              <a:rPr lang="en-US" dirty="0" err="1" smtClean="0"/>
              <a:t>Zigbee</a:t>
            </a:r>
            <a:r>
              <a:rPr lang="en-US" dirty="0" smtClean="0"/>
              <a:t>/Z-Wave controller failure halts operation? Even from light switches?</a:t>
            </a:r>
          </a:p>
          <a:p>
            <a:endParaRPr lang="en-US" sz="1000" dirty="0" smtClean="0"/>
          </a:p>
          <a:p>
            <a:r>
              <a:rPr lang="en-US" dirty="0" err="1" smtClean="0"/>
              <a:t>WiFi</a:t>
            </a:r>
            <a:r>
              <a:rPr lang="en-US" dirty="0" smtClean="0"/>
              <a:t> outage </a:t>
            </a:r>
            <a:r>
              <a:rPr lang="en-US" dirty="0" smtClean="0"/>
              <a:t>affects </a:t>
            </a:r>
            <a:r>
              <a:rPr lang="en-US" dirty="0" err="1" smtClean="0"/>
              <a:t>smartphone</a:t>
            </a:r>
            <a:r>
              <a:rPr lang="en-US" dirty="0" smtClean="0"/>
              <a:t> </a:t>
            </a:r>
            <a:r>
              <a:rPr lang="en-US" dirty="0" smtClean="0"/>
              <a:t>control and </a:t>
            </a:r>
            <a:r>
              <a:rPr lang="en-US" dirty="0" err="1" smtClean="0"/>
              <a:t>WiFi</a:t>
            </a:r>
            <a:r>
              <a:rPr lang="en-US" dirty="0" smtClean="0"/>
              <a:t> modules.</a:t>
            </a:r>
          </a:p>
          <a:p>
            <a:pPr lvl="1"/>
            <a:r>
              <a:rPr lang="en-US" dirty="0" smtClean="0"/>
              <a:t>Don’t want light switches to fail when </a:t>
            </a:r>
            <a:r>
              <a:rPr lang="en-US" dirty="0" err="1" smtClean="0"/>
              <a:t>WiFi</a:t>
            </a:r>
            <a:r>
              <a:rPr lang="en-US" dirty="0" smtClean="0"/>
              <a:t> is out </a:t>
            </a:r>
            <a:r>
              <a:rPr lang="en-US" dirty="0" smtClean="0"/>
              <a:t>!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</a:t>
            </a:r>
            <a:r>
              <a:rPr lang="en-US" dirty="0" err="1" smtClean="0"/>
              <a:t>Degress</a:t>
            </a:r>
            <a:r>
              <a:rPr lang="en-US" dirty="0" smtClean="0"/>
              <a:t> of Failure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Comparison Table</a:t>
            </a:r>
            <a:endParaRPr lang="en-CA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85800" y="1295400"/>
          <a:ext cx="7848597" cy="4653249"/>
        </p:xfrm>
        <a:graphic>
          <a:graphicData uri="http://schemas.openxmlformats.org/drawingml/2006/table">
            <a:tbl>
              <a:tblPr/>
              <a:tblGrid>
                <a:gridCol w="2362200"/>
                <a:gridCol w="1143000"/>
                <a:gridCol w="1219200"/>
                <a:gridCol w="1219200"/>
                <a:gridCol w="1143000"/>
                <a:gridCol w="761997"/>
              </a:tblGrid>
              <a:tr h="152400">
                <a:tc rowSpan="2">
                  <a:txBody>
                    <a:bodyPr/>
                    <a:lstStyle/>
                    <a:p>
                      <a:pPr algn="l" fontAlgn="b"/>
                      <a:endParaRPr lang="en-CA" sz="1000" b="0" i="0" u="none" strike="noStrike" dirty="0">
                        <a:latin typeface="Arial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 smtClean="0">
                          <a:latin typeface="Arial"/>
                        </a:rPr>
                        <a:t>According to Insteon…</a:t>
                      </a:r>
                      <a:endParaRPr lang="en-CA" sz="1200" b="0" i="1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</a:tr>
              <a:tr h="111996">
                <a:tc vMerge="1">
                  <a:txBody>
                    <a:bodyPr/>
                    <a:lstStyle/>
                    <a:p>
                      <a:pPr algn="ctr" fontAlgn="ctr"/>
                      <a:endParaRPr lang="en-CA" sz="1000" b="1" i="0" u="none" strike="noStrike" dirty="0">
                        <a:latin typeface="Arial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Insteon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 err="1">
                          <a:latin typeface="Arial"/>
                        </a:rPr>
                        <a:t>Zigbee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Z-Wave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 err="1">
                          <a:latin typeface="Arial"/>
                        </a:rPr>
                        <a:t>WiFi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UPB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</a:tr>
              <a:tr h="42140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Maximum Theoretical Network Size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Unlimited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256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232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256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250?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latin typeface="Arial"/>
                        </a:rPr>
                        <a:t>Maximum Practical Network Size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1,000s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Dozens?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30-35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Dozens?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Physical Layer 1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RF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RF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RF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RF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Powerline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Physical Layer 1 Frequency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915MHz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2.4GHz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915MHz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2.4GHz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 smtClean="0">
                          <a:latin typeface="Arial"/>
                        </a:rPr>
                        <a:t>Pulse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latin typeface="Arial"/>
                        </a:rPr>
                        <a:t>Physical Layer 2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Powerline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latin typeface="Arial"/>
                        </a:rPr>
                        <a:t>Physical Layer 2 Frequency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132KHz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Mesh </a:t>
                      </a:r>
                      <a:r>
                        <a:rPr lang="en-CA" sz="1200" b="0" i="0" u="none" strike="noStrike" dirty="0" err="1">
                          <a:latin typeface="Arial"/>
                        </a:rPr>
                        <a:t>Enrollment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Automatic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Procedural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Procedural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Procedural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1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Cost (data here is suspect)</a:t>
                      </a:r>
                      <a:endParaRPr lang="en-CA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1" u="none" strike="noStrik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$</a:t>
                      </a:r>
                      <a:endParaRPr lang="en-CA" sz="1200" b="0" i="1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$$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$$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$$$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Scenes without delay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Message Propagation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Simulcast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Routed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Routed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Routed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Network </a:t>
                      </a:r>
                      <a:r>
                        <a:rPr lang="en-CA" sz="1200" b="0" i="0" u="none" strike="noStrike" dirty="0" smtClean="0">
                          <a:latin typeface="Arial"/>
                        </a:rPr>
                        <a:t>Topology (see next page)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Full Mesh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Star + Mesh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Partial Mesh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Star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latin typeface="Arial"/>
                        </a:rPr>
                        <a:t>Controller Failure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Remote Access Failure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Complete Network Failure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Complete Network Failure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Complete Network Failure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>
                          <a:latin typeface="Arial"/>
                        </a:rPr>
                        <a:t>Messages Acknowledged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latin typeface="Arial"/>
                        </a:rPr>
                        <a:t>Unique Addressing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Yes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Not Enforced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0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latin typeface="Arial"/>
                        </a:rPr>
                        <a:t>Market Share? - TBD</a:t>
                      </a:r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5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CA" sz="1200" b="0" i="0" u="none" strike="noStrike" dirty="0">
                        <a:latin typeface="Arial"/>
                      </a:endParaRPr>
                    </a:p>
                  </a:txBody>
                  <a:tcPr marL="5316" marR="5316" marT="53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981200" y="6019800"/>
            <a:ext cx="655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http://www.insteon.com/technology/</a:t>
            </a: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(all except UBP)</a:t>
            </a:r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-1207008" y="85039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">
              <a:lnSpc>
                <a:spcPct val="150000"/>
              </a:lnSpc>
            </a:pPr>
            <a:r>
              <a:rPr lang="en-CA" dirty="0" smtClean="0"/>
              <a:t>Mesh</a:t>
            </a:r>
          </a:p>
          <a:p>
            <a:pPr fontAlgn="b">
              <a:lnSpc>
                <a:spcPct val="150000"/>
              </a:lnSpc>
            </a:pPr>
            <a:r>
              <a:rPr lang="en-CA" dirty="0" smtClean="0"/>
              <a:t>Star</a:t>
            </a:r>
          </a:p>
          <a:p>
            <a:pPr fontAlgn="b">
              <a:lnSpc>
                <a:spcPct val="150000"/>
              </a:lnSpc>
            </a:pPr>
            <a:r>
              <a:rPr lang="en-CA" dirty="0" smtClean="0"/>
              <a:t>Star + Mesh</a:t>
            </a:r>
          </a:p>
          <a:p>
            <a:pPr>
              <a:lnSpc>
                <a:spcPct val="150000"/>
              </a:lnSpc>
            </a:pPr>
            <a:r>
              <a:rPr lang="en-CA" dirty="0" smtClean="0"/>
              <a:t>Partial Mesh</a:t>
            </a:r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Methods</a:t>
            </a:r>
            <a:endParaRPr lang="en-CA" dirty="0"/>
          </a:p>
        </p:txBody>
      </p:sp>
      <p:pic>
        <p:nvPicPr>
          <p:cNvPr id="72712" name="Picture 8" descr="https://upload.wikimedia.org/wikipedia/commons/thumb/9/97/NetworkTopologies.svg/508px-NetworkTopologies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600200"/>
            <a:ext cx="5777581" cy="283192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981200" y="6019800"/>
            <a:ext cx="655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Picture Source: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CA" sz="1100" dirty="0" smtClean="0">
                <a:solidFill>
                  <a:schemeClr val="bg1">
                    <a:lumMod val="50000"/>
                  </a:schemeClr>
                </a:solidFill>
              </a:rPr>
              <a:t>https://en.wikipedia.org/wiki/Network_topology</a:t>
            </a:r>
          </a:p>
          <a:p>
            <a:endParaRPr lang="en-CA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562600" cy="4525963"/>
          </a:xfrm>
        </p:spPr>
        <p:txBody>
          <a:bodyPr/>
          <a:lstStyle/>
          <a:p>
            <a:r>
              <a:rPr lang="en-CA" dirty="0" err="1" smtClean="0"/>
              <a:t>MySensors</a:t>
            </a:r>
            <a:endParaRPr lang="en-CA" dirty="0" smtClean="0">
              <a:hlinkClick r:id="rId2"/>
            </a:endParaRPr>
          </a:p>
          <a:p>
            <a:pPr lvl="1"/>
            <a:r>
              <a:rPr lang="en-CA" dirty="0" smtClean="0">
                <a:hlinkClick r:id="rId2"/>
              </a:rPr>
              <a:t>https://www.mysensors.org/</a:t>
            </a:r>
            <a:endParaRPr lang="en-CA" dirty="0" smtClean="0"/>
          </a:p>
          <a:p>
            <a:pPr lvl="1"/>
            <a:r>
              <a:rPr lang="en-CA" dirty="0" smtClean="0"/>
              <a:t>Lists: </a:t>
            </a:r>
            <a:r>
              <a:rPr lang="en-CA" dirty="0" err="1" smtClean="0"/>
              <a:t>Arduino</a:t>
            </a:r>
            <a:r>
              <a:rPr lang="en-CA" dirty="0" smtClean="0"/>
              <a:t>, ESP8266, Raspberry Pi, NRF24L01+ and RFM69</a:t>
            </a:r>
          </a:p>
          <a:p>
            <a:r>
              <a:rPr lang="en-CA" b="1" dirty="0" smtClean="0"/>
              <a:t>The Button - a </a:t>
            </a:r>
            <a:r>
              <a:rPr lang="en-CA" b="1" dirty="0" err="1" smtClean="0"/>
              <a:t>WiFi</a:t>
            </a:r>
            <a:r>
              <a:rPr lang="en-CA" b="1" dirty="0" smtClean="0"/>
              <a:t> connected push button</a:t>
            </a:r>
          </a:p>
          <a:p>
            <a:pPr lvl="1"/>
            <a:r>
              <a:rPr lang="en-CA" dirty="0" smtClean="0"/>
              <a:t>http://benlo.com/esp8266/esp8266Projects.html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DIY Options</a:t>
            </a:r>
            <a:endParaRPr lang="en-CA" dirty="0"/>
          </a:p>
        </p:txBody>
      </p:sp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600200"/>
            <a:ext cx="228028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1" name="Picture 5" descr="The Butt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3505200"/>
            <a:ext cx="1219200" cy="1353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Integration</a:t>
            </a:r>
            <a:endParaRPr lang="en-CA" dirty="0"/>
          </a:p>
        </p:txBody>
      </p:sp>
      <p:pic>
        <p:nvPicPr>
          <p:cNvPr id="73730" name="Picture 2" descr="http://thewirecutter.com/wp-content/uploads/2016/05/smart-home-hubs-group-top-6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752600"/>
            <a:ext cx="6172200" cy="41148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" y="1219200"/>
            <a:ext cx="548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Via Smart Hubs: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Integration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1905000"/>
          <a:ext cx="8153400" cy="1933920"/>
        </p:xfrm>
        <a:graphic>
          <a:graphicData uri="http://schemas.openxmlformats.org/drawingml/2006/table">
            <a:tbl>
              <a:tblPr/>
              <a:tblGrid>
                <a:gridCol w="1295400"/>
                <a:gridCol w="990600"/>
                <a:gridCol w="1524000"/>
                <a:gridCol w="1981200"/>
                <a:gridCol w="1139935"/>
                <a:gridCol w="1222265"/>
              </a:tblGrid>
              <a:tr h="371555"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smtClean="0">
                          <a:latin typeface="Arial"/>
                        </a:rPr>
                        <a:t>System: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>
                          <a:latin typeface="Arial"/>
                        </a:rPr>
                        <a:t>Insteon</a:t>
                      </a: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smtClean="0">
                          <a:latin typeface="Arial"/>
                        </a:rPr>
                        <a:t>Wink Hub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err="1" smtClean="0">
                          <a:latin typeface="Arial"/>
                        </a:rPr>
                        <a:t>SmartThings</a:t>
                      </a:r>
                      <a:r>
                        <a:rPr lang="en-CA" sz="1800" b="0" i="0" u="none" strike="noStrike" dirty="0" smtClean="0">
                          <a:latin typeface="Arial"/>
                        </a:rPr>
                        <a:t> Hub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>
                          <a:latin typeface="Arial"/>
                        </a:rPr>
                        <a:t>Lowes Iris</a:t>
                      </a: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err="1">
                          <a:latin typeface="Arial"/>
                        </a:rPr>
                        <a:t>WeMo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6221"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smtClean="0">
                          <a:latin typeface="Arial"/>
                        </a:rPr>
                        <a:t>Technology: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>
                          <a:latin typeface="Arial"/>
                        </a:rPr>
                        <a:t>Insteon</a:t>
                      </a: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err="1">
                          <a:latin typeface="Arial"/>
                        </a:rPr>
                        <a:t>WiFi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, </a:t>
                      </a:r>
                      <a:r>
                        <a:rPr lang="en-CA" sz="1800" b="0" i="0" u="none" strike="noStrike" dirty="0" err="1">
                          <a:latin typeface="Arial"/>
                        </a:rPr>
                        <a:t>ZigBee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, </a:t>
                      </a:r>
                      <a:endParaRPr lang="en-CA" sz="1800" b="0" i="0" u="none" strike="noStrike" dirty="0" smtClean="0">
                        <a:latin typeface="Arial"/>
                      </a:endParaRPr>
                    </a:p>
                    <a:p>
                      <a:pPr algn="l" fontAlgn="t"/>
                      <a:r>
                        <a:rPr lang="en-CA" sz="1800" b="0" i="0" u="none" strike="noStrike" dirty="0" smtClean="0">
                          <a:latin typeface="Arial"/>
                        </a:rPr>
                        <a:t>Z-Wave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, Bluetooth LE, </a:t>
                      </a:r>
                      <a:r>
                        <a:rPr lang="en-CA" sz="1800" b="0" i="0" u="none" strike="noStrike" dirty="0" err="1">
                          <a:latin typeface="Arial"/>
                        </a:rPr>
                        <a:t>Lutron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 </a:t>
                      </a:r>
                      <a:r>
                        <a:rPr lang="en-CA" sz="1800" b="0" i="0" u="none" strike="noStrike" dirty="0" err="1">
                          <a:latin typeface="Arial"/>
                        </a:rPr>
                        <a:t>ClearConnect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err="1">
                          <a:latin typeface="Arial"/>
                        </a:rPr>
                        <a:t>WiFi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, </a:t>
                      </a:r>
                      <a:r>
                        <a:rPr lang="en-CA" sz="1800" b="0" i="0" u="none" strike="noStrike" dirty="0" err="1">
                          <a:latin typeface="Arial"/>
                        </a:rPr>
                        <a:t>ZigBee</a:t>
                      </a:r>
                      <a:r>
                        <a:rPr lang="en-CA" sz="1800" b="0" i="0" u="none" strike="noStrike" dirty="0">
                          <a:latin typeface="Arial"/>
                        </a:rPr>
                        <a:t>, Z-Wave</a:t>
                      </a: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>
                          <a:latin typeface="Arial"/>
                        </a:rPr>
                        <a:t>Z-Wave</a:t>
                      </a: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800" b="0" i="0" u="none" strike="noStrike" dirty="0" err="1">
                          <a:latin typeface="Arial"/>
                        </a:rPr>
                        <a:t>WiFi</a:t>
                      </a:r>
                      <a:endParaRPr lang="en-CA" sz="1800" b="0" i="0" u="none" strike="noStrike" dirty="0">
                        <a:latin typeface="Arial"/>
                      </a:endParaRPr>
                    </a:p>
                  </a:txBody>
                  <a:tcPr marL="36000" marR="36000" marT="72000" marB="7200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" y="137160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Which systems are compatible?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39624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Open Systems bridge the gaps!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OpenHab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Home Assistant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Domoticz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33800" y="4800600"/>
            <a:ext cx="495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But </a:t>
            </a:r>
            <a:r>
              <a:rPr lang="en-US" sz="2400" dirty="0" err="1" smtClean="0"/>
              <a:t>watchout</a:t>
            </a:r>
            <a:r>
              <a:rPr lang="en-US" sz="2400" dirty="0" smtClean="0"/>
              <a:t>! Crossing technology </a:t>
            </a:r>
            <a:r>
              <a:rPr lang="en-US" sz="2400" smtClean="0"/>
              <a:t>lines may come </a:t>
            </a:r>
            <a:r>
              <a:rPr lang="en-US" sz="2400" dirty="0" smtClean="0"/>
              <a:t>with a cost: dependency on multiple hubs, additional latency, etc.</a:t>
            </a:r>
            <a:endParaRPr lang="en-CA" sz="24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8768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Open source Java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Runs on Windows/        OS X/Linux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Web, Android, </a:t>
            </a:r>
            <a:r>
              <a:rPr lang="en-US" dirty="0" err="1" smtClean="0"/>
              <a:t>iOS</a:t>
            </a:r>
            <a:r>
              <a:rPr lang="en-US" dirty="0" smtClean="0"/>
              <a:t> Apps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Can download and run in demo mode to see!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OpenHab</a:t>
            </a:r>
            <a:endParaRPr lang="en-CA" dirty="0"/>
          </a:p>
        </p:txBody>
      </p:sp>
      <p:pic>
        <p:nvPicPr>
          <p:cNvPr id="14338" name="Picture 2" descr="openH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381000"/>
            <a:ext cx="3314695" cy="914401"/>
          </a:xfrm>
          <a:prstGeom prst="rect">
            <a:avLst/>
          </a:prstGeom>
          <a:noFill/>
        </p:spPr>
      </p:pic>
      <p:pic>
        <p:nvPicPr>
          <p:cNvPr id="14342" name="Picture 6" descr="Image result for openhab2 androi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600200"/>
            <a:ext cx="2743200" cy="45750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4400" dirty="0" smtClean="0"/>
              <a:t>Remote Control</a:t>
            </a:r>
          </a:p>
          <a:p>
            <a:pPr>
              <a:lnSpc>
                <a:spcPct val="150000"/>
              </a:lnSpc>
            </a:pPr>
            <a:r>
              <a:rPr lang="en-CA" sz="4400" dirty="0" smtClean="0"/>
              <a:t>Programmed Timers</a:t>
            </a:r>
          </a:p>
          <a:p>
            <a:pPr>
              <a:lnSpc>
                <a:spcPct val="150000"/>
              </a:lnSpc>
            </a:pPr>
            <a:r>
              <a:rPr lang="en-CA" sz="4400" dirty="0" smtClean="0"/>
              <a:t>Autonomous Operation</a:t>
            </a:r>
            <a:endParaRPr lang="en-CA" sz="4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 smtClean="0"/>
              <a:t>What do we mean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by Home Automation?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Assistant</a:t>
            </a:r>
            <a:endParaRPr lang="en-CA" dirty="0"/>
          </a:p>
        </p:txBody>
      </p:sp>
      <p:sp>
        <p:nvSpPr>
          <p:cNvPr id="13314" name="AutoShape 2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16" name="AutoShape 4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18" name="AutoShape 6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20" name="AutoShape 8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338" name="Picture 2" descr="https://home-assistant.io/demo/favicon-192x19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228600"/>
            <a:ext cx="1066800" cy="1066800"/>
          </a:xfrm>
          <a:prstGeom prst="rect">
            <a:avLst/>
          </a:prstGeom>
          <a:noFill/>
        </p:spPr>
      </p:pic>
      <p:pic>
        <p:nvPicPr>
          <p:cNvPr id="14340" name="Picture 4" descr="Image result for home assista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447800"/>
            <a:ext cx="7162800" cy="49423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28800"/>
            <a:ext cx="3962400" cy="4178491"/>
          </a:xfrm>
        </p:spPr>
        <p:txBody>
          <a:bodyPr/>
          <a:lstStyle/>
          <a:p>
            <a:r>
              <a:rPr lang="en-US" dirty="0" smtClean="0"/>
              <a:t>Also Free/ Open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Domoticz</a:t>
            </a:r>
            <a:endParaRPr lang="en-CA" dirty="0"/>
          </a:p>
        </p:txBody>
      </p:sp>
      <p:sp>
        <p:nvSpPr>
          <p:cNvPr id="13314" name="AutoShape 2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16" name="AutoShape 4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18" name="AutoShape 6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20" name="AutoShape 8" descr="Image result for domoticz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322" name="Picture 10" descr="https://domoticz.com/images/slider-im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04800"/>
            <a:ext cx="3810000" cy="1432821"/>
          </a:xfrm>
          <a:prstGeom prst="rect">
            <a:avLst/>
          </a:prstGeom>
          <a:noFill/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905000"/>
            <a:ext cx="360045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RaspberryPi</a:t>
            </a:r>
            <a:r>
              <a:rPr lang="en-US" dirty="0" smtClean="0"/>
              <a:t> as controller</a:t>
            </a:r>
          </a:p>
          <a:p>
            <a:pPr lvl="1"/>
            <a:r>
              <a:rPr lang="en-US" dirty="0" smtClean="0"/>
              <a:t>Install Java </a:t>
            </a:r>
          </a:p>
          <a:p>
            <a:pPr lvl="1"/>
            <a:r>
              <a:rPr lang="en-US" dirty="0" smtClean="0"/>
              <a:t>Start system</a:t>
            </a:r>
          </a:p>
          <a:p>
            <a:r>
              <a:rPr lang="en-US" dirty="0" smtClean="0"/>
              <a:t>Insteon – 2413U</a:t>
            </a:r>
          </a:p>
          <a:p>
            <a:r>
              <a:rPr lang="en-US" dirty="0" smtClean="0"/>
              <a:t>X10 </a:t>
            </a:r>
          </a:p>
          <a:p>
            <a:pPr lvl="1"/>
            <a:r>
              <a:rPr lang="en-US" dirty="0" smtClean="0"/>
              <a:t>– cm11a (in development…)</a:t>
            </a:r>
          </a:p>
          <a:p>
            <a:pPr lvl="1"/>
            <a:r>
              <a:rPr lang="en-US" dirty="0" err="1" smtClean="0"/>
              <a:t>Insteon’s</a:t>
            </a:r>
            <a:r>
              <a:rPr lang="en-US" dirty="0" smtClean="0"/>
              <a:t> 2413U can also control</a:t>
            </a:r>
          </a:p>
          <a:p>
            <a:r>
              <a:rPr lang="en-US" dirty="0" smtClean="0"/>
              <a:t>Z-Wave option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OpenHab</a:t>
            </a:r>
            <a:r>
              <a:rPr lang="en-US" dirty="0" smtClean="0"/>
              <a:t> Example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X10 – 1 switch, one function</a:t>
            </a:r>
          </a:p>
          <a:p>
            <a:r>
              <a:rPr lang="en-US" dirty="0" smtClean="0"/>
              <a:t>Insteon- 1 switch -&gt; multifunction </a:t>
            </a:r>
          </a:p>
          <a:p>
            <a:pPr lvl="1"/>
            <a:r>
              <a:rPr lang="en-US" dirty="0" smtClean="0"/>
              <a:t>(turns on room light + lamps + TV device, etc)</a:t>
            </a:r>
          </a:p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Don’t want switch capability to be limited by the switch firmware! (ala Insteon)</a:t>
            </a:r>
          </a:p>
          <a:p>
            <a:pPr lvl="1"/>
            <a:r>
              <a:rPr lang="en-US" dirty="0" smtClean="0"/>
              <a:t>Also don’t want switch function to be dependent on central controller!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Central controller should know what’s what, but, instructions download into each device!   (exists?),  or: 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</a:t>
            </a:r>
            <a:r>
              <a:rPr lang="en-US" sz="3000" dirty="0" smtClean="0"/>
              <a:t>Android touch screens! </a:t>
            </a:r>
            <a:endParaRPr lang="en-US" dirty="0" smtClean="0"/>
          </a:p>
          <a:p>
            <a:pPr lvl="2"/>
            <a:r>
              <a:rPr lang="en-US" dirty="0" smtClean="0"/>
              <a:t>(with apps, evolution will occur!)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of Hard Switches!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CA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752600"/>
            <a:ext cx="6477000" cy="423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38200" y="13716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Brightswitch</a:t>
            </a:r>
            <a:r>
              <a:rPr lang="en-US" dirty="0" smtClean="0"/>
              <a:t> – Android light switch in development: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Integration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0574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Wink Relay:</a:t>
            </a:r>
          </a:p>
          <a:p>
            <a:endParaRPr lang="en-US" dirty="0" smtClean="0"/>
          </a:p>
          <a:p>
            <a:r>
              <a:rPr lang="en-US" dirty="0" smtClean="0"/>
              <a:t>Touch screen </a:t>
            </a:r>
          </a:p>
          <a:p>
            <a:r>
              <a:rPr lang="en-US" dirty="0" smtClean="0"/>
              <a:t>control built on Android</a:t>
            </a:r>
            <a:endParaRPr lang="en-CA" dirty="0"/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95400"/>
            <a:ext cx="5336452" cy="485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Voice Control - </a:t>
            </a:r>
            <a:r>
              <a:rPr lang="en-US" sz="2800" dirty="0" err="1" smtClean="0"/>
              <a:t>Alexa</a:t>
            </a:r>
            <a:r>
              <a:rPr lang="en-US" sz="2800" dirty="0" smtClean="0"/>
              <a:t> and Google Home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Thermostats – Nest, </a:t>
            </a:r>
            <a:r>
              <a:rPr lang="en-US" sz="2800" dirty="0" err="1" smtClean="0"/>
              <a:t>EcoBee</a:t>
            </a:r>
            <a:r>
              <a:rPr lang="en-US" sz="2800" dirty="0" smtClean="0"/>
              <a:t>, Honeywell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And More: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Sprinkler systems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Locks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Audio/Video </a:t>
            </a:r>
            <a:r>
              <a:rPr lang="en-US" sz="2400" dirty="0" smtClean="0"/>
              <a:t>Control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Lights and Outlets…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Home Assistant</a:t>
            </a:r>
          </a:p>
          <a:p>
            <a:r>
              <a:rPr lang="en-US" dirty="0" err="1" smtClean="0"/>
              <a:t>Alexa</a:t>
            </a:r>
            <a:r>
              <a:rPr lang="en-US" dirty="0" smtClean="0"/>
              <a:t>/Echo from Amazon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Control</a:t>
            </a:r>
            <a:endParaRPr lang="en-CA" dirty="0"/>
          </a:p>
        </p:txBody>
      </p:sp>
      <p:pic>
        <p:nvPicPr>
          <p:cNvPr id="7170" name="Picture 2" descr="Image result for alexa home autom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40393" y="1981200"/>
            <a:ext cx="2603607" cy="4076700"/>
          </a:xfrm>
          <a:prstGeom prst="rect">
            <a:avLst/>
          </a:prstGeom>
          <a:noFill/>
        </p:spPr>
      </p:pic>
      <p:pic>
        <p:nvPicPr>
          <p:cNvPr id="7174" name="Picture 6" descr="https://d2ybkvo7oee6te.cloudfront.net/production/8b18e75b1e285ae069df035406d364d1/7ce484f3bdd1b236ea43839e15847885/dda9a648-8a58-11e6-80ea-22000be3803c__525-525-100-3__anBlZzoxMDA6NTI1OjUyNToz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971800"/>
            <a:ext cx="312420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Learning Thermostat</a:t>
            </a:r>
          </a:p>
          <a:p>
            <a:r>
              <a:rPr lang="en-US" dirty="0" err="1" smtClean="0"/>
              <a:t>EchoBee</a:t>
            </a:r>
            <a:endParaRPr lang="en-US" dirty="0" smtClean="0"/>
          </a:p>
          <a:p>
            <a:r>
              <a:rPr lang="en-US" dirty="0" smtClean="0"/>
              <a:t>Honeywell (</a:t>
            </a:r>
            <a:r>
              <a:rPr lang="en-US" dirty="0" err="1" smtClean="0"/>
              <a:t>WiFi</a:t>
            </a:r>
            <a:r>
              <a:rPr lang="en-US" dirty="0" smtClean="0"/>
              <a:t>)</a:t>
            </a:r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Thermostats</a:t>
            </a:r>
            <a:endParaRPr lang="en-CA" dirty="0"/>
          </a:p>
        </p:txBody>
      </p:sp>
      <p:pic>
        <p:nvPicPr>
          <p:cNvPr id="6146" name="Picture 2" descr="https://d2966in5y05ey4.cloudfront.net/dist/images/nike/homepage-heroimage-ecobee3lite-c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810000"/>
            <a:ext cx="3619500" cy="2581276"/>
          </a:xfrm>
          <a:prstGeom prst="rect">
            <a:avLst/>
          </a:prstGeom>
          <a:noFill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81000"/>
            <a:ext cx="314315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 descr="Product-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3429000"/>
            <a:ext cx="3352800" cy="25760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19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Questions</a:t>
            </a:r>
          </a:p>
          <a:p>
            <a:pPr lvl="1"/>
            <a:r>
              <a:rPr lang="en-US" dirty="0" smtClean="0"/>
              <a:t>What combinations of the technologies work together, and (TBD) at what additional cost?</a:t>
            </a:r>
          </a:p>
          <a:p>
            <a:pPr lvl="2"/>
            <a:r>
              <a:rPr lang="en-US" dirty="0" smtClean="0"/>
              <a:t>X10, Insteon, UPB?</a:t>
            </a:r>
          </a:p>
          <a:p>
            <a:pPr lvl="2"/>
            <a:r>
              <a:rPr lang="en-US" dirty="0" smtClean="0"/>
              <a:t>Z-Wave, </a:t>
            </a:r>
            <a:r>
              <a:rPr lang="en-US" dirty="0" err="1" smtClean="0"/>
              <a:t>Zigbee</a:t>
            </a:r>
            <a:endParaRPr lang="en-US" dirty="0" smtClean="0"/>
          </a:p>
          <a:p>
            <a:pPr lvl="2"/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Which technology to use in 2017?</a:t>
            </a:r>
          </a:p>
          <a:p>
            <a:pPr lvl="2"/>
            <a:r>
              <a:rPr lang="en-CA" dirty="0" smtClean="0"/>
              <a:t>For expanding an existing X10 system, Insteon provides good compatibility.</a:t>
            </a:r>
          </a:p>
          <a:p>
            <a:pPr lvl="2"/>
            <a:r>
              <a:rPr lang="en-CA" dirty="0" smtClean="0"/>
              <a:t>For new installations, Z-Wave or </a:t>
            </a:r>
            <a:r>
              <a:rPr lang="en-CA" dirty="0" err="1" smtClean="0"/>
              <a:t>ZigBee</a:t>
            </a:r>
            <a:r>
              <a:rPr lang="en-CA" dirty="0" smtClean="0"/>
              <a:t> may have a wider selection.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 ?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control of lights and devices</a:t>
            </a:r>
          </a:p>
          <a:p>
            <a:pPr lvl="1"/>
            <a:r>
              <a:rPr lang="en-US" dirty="0" smtClean="0"/>
              <a:t>On/Off</a:t>
            </a:r>
          </a:p>
          <a:p>
            <a:pPr lvl="1"/>
            <a:r>
              <a:rPr lang="en-US" dirty="0" smtClean="0"/>
              <a:t>Dim levels</a:t>
            </a:r>
          </a:p>
          <a:p>
            <a:r>
              <a:rPr lang="en-US" dirty="0" smtClean="0"/>
              <a:t>Generally includes a central controller.</a:t>
            </a:r>
          </a:p>
          <a:p>
            <a:pPr lvl="1"/>
            <a:r>
              <a:rPr lang="en-US" dirty="0" smtClean="0"/>
              <a:t>Gives access to </a:t>
            </a:r>
            <a:r>
              <a:rPr lang="en-US" dirty="0" err="1" smtClean="0"/>
              <a:t>smartphones</a:t>
            </a:r>
            <a:r>
              <a:rPr lang="en-US" dirty="0" smtClean="0"/>
              <a:t>/tablets.</a:t>
            </a:r>
          </a:p>
          <a:p>
            <a:r>
              <a:rPr lang="en-US" dirty="0" smtClean="0"/>
              <a:t>Voice Control has arrived.</a:t>
            </a:r>
          </a:p>
          <a:p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 smtClean="0"/>
              <a:t>What do we mean by... : </a:t>
            </a:r>
            <a:br>
              <a:rPr lang="en-CA" i="1" dirty="0" smtClean="0"/>
            </a:br>
            <a:r>
              <a:rPr lang="en-CA" dirty="0" smtClean="0"/>
              <a:t>Remote Control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48201" y="2187099"/>
            <a:ext cx="3886200" cy="3195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8"/>
            <a:ext cx="3733800" cy="4525963"/>
          </a:xfrm>
        </p:spPr>
        <p:txBody>
          <a:bodyPr/>
          <a:lstStyle/>
          <a:p>
            <a:r>
              <a:rPr lang="en-US" dirty="0" smtClean="0"/>
              <a:t>Do X at set time of day.</a:t>
            </a:r>
          </a:p>
          <a:p>
            <a:pPr lvl="1"/>
            <a:r>
              <a:rPr lang="en-US" dirty="0" smtClean="0"/>
              <a:t>E.g. turn on porch light in evening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 smtClean="0"/>
              <a:t>What do we mean by... :</a:t>
            </a:r>
            <a:r>
              <a:rPr lang="en-CA" dirty="0" smtClean="0"/>
              <a:t> </a:t>
            </a:r>
            <a:br>
              <a:rPr lang="en-CA" dirty="0" smtClean="0"/>
            </a:br>
            <a:r>
              <a:rPr lang="en-CA" dirty="0" smtClean="0"/>
              <a:t>Programmed Timers</a:t>
            </a:r>
            <a:endParaRPr lang="en-CA" dirty="0"/>
          </a:p>
        </p:txBody>
      </p:sp>
      <p:pic>
        <p:nvPicPr>
          <p:cNvPr id="22530" name="Picture 2" descr="Image result for outside porch ligh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524000"/>
            <a:ext cx="388620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Grouping:</a:t>
            </a:r>
          </a:p>
          <a:p>
            <a:pPr lvl="1"/>
            <a:r>
              <a:rPr lang="en-US" dirty="0" smtClean="0"/>
              <a:t>i.e. all room lights group to create scenes</a:t>
            </a:r>
          </a:p>
          <a:p>
            <a:pPr lvl="2"/>
            <a:r>
              <a:rPr lang="en-US" dirty="0" smtClean="0"/>
              <a:t>E.g. dim mode with all lights set to 30%</a:t>
            </a:r>
          </a:p>
          <a:p>
            <a:r>
              <a:rPr lang="en-US" dirty="0" smtClean="0"/>
              <a:t>Application of logic:</a:t>
            </a:r>
          </a:p>
          <a:p>
            <a:pPr lvl="1"/>
            <a:r>
              <a:rPr lang="en-US" dirty="0" smtClean="0"/>
              <a:t>Don’t turn on coffee machine if no one’s home.</a:t>
            </a:r>
          </a:p>
          <a:p>
            <a:pPr lvl="1"/>
            <a:r>
              <a:rPr lang="en-US" dirty="0" smtClean="0"/>
              <a:t>IFTTT</a:t>
            </a:r>
          </a:p>
          <a:p>
            <a:r>
              <a:rPr lang="en-US" dirty="0" smtClean="0"/>
              <a:t>Sensors that control lights based on occupancy or movement.</a:t>
            </a:r>
          </a:p>
          <a:p>
            <a:pPr lvl="1"/>
            <a:endParaRPr lang="en-US" dirty="0" smtClean="0"/>
          </a:p>
          <a:p>
            <a:pPr lvl="1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i="1" dirty="0" smtClean="0"/>
              <a:t>What do we mean by... : 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Autonomous Operation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2362200" cy="4525963"/>
          </a:xfrm>
        </p:spPr>
        <p:txBody>
          <a:bodyPr>
            <a:normAutofit lnSpcReduction="10000"/>
          </a:bodyPr>
          <a:lstStyle/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X10</a:t>
            </a:r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Insteon </a:t>
            </a:r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Z-Wave</a:t>
            </a:r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/>
              <a:t>Zigbee</a:t>
            </a:r>
            <a:endParaRPr lang="en-US" sz="32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 smtClean="0"/>
              <a:t>WiFi</a:t>
            </a:r>
            <a:endParaRPr lang="en-US" sz="3200" dirty="0" smtClean="0"/>
          </a:p>
          <a:p>
            <a:pPr marL="624078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UPB</a:t>
            </a:r>
          </a:p>
          <a:p>
            <a:endParaRPr lang="en-US" dirty="0" smtClean="0"/>
          </a:p>
          <a:p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/ Protocols</a:t>
            </a:r>
            <a:endParaRPr lang="en-CA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819400" y="1447800"/>
            <a:ext cx="5943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24078" marR="0" lvl="0" indent="-51435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Large install base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but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outdated,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unreliable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4078" marR="0" lvl="0" indent="-514350" algn="l" defTabSz="914400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Reliable,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X10 Compatible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3600" dirty="0" smtClean="0"/>
              <a:t> </a:t>
            </a:r>
            <a:r>
              <a:rPr lang="en-US" sz="2000" dirty="0" smtClean="0"/>
              <a:t>- Wireless (no powerline). Proprietary with large consortium of companies</a:t>
            </a:r>
            <a:endParaRPr lang="en-US" sz="4000" dirty="0" smtClean="0"/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4000" dirty="0" smtClean="0"/>
              <a:t> </a:t>
            </a:r>
            <a:r>
              <a:rPr lang="en-US" sz="2000" dirty="0" smtClean="0"/>
              <a:t>- Wireless (no powerline). Open standard</a:t>
            </a:r>
            <a:endParaRPr lang="en-US" sz="4000" dirty="0" smtClean="0"/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4000" dirty="0" smtClean="0"/>
              <a:t> </a:t>
            </a:r>
            <a:r>
              <a:rPr lang="en-US" sz="2000" dirty="0" smtClean="0"/>
              <a:t>- Standalone devices</a:t>
            </a:r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r>
              <a:rPr lang="en-US" sz="4000" dirty="0" smtClean="0"/>
              <a:t> </a:t>
            </a:r>
            <a:r>
              <a:rPr lang="en-US" sz="2000" dirty="0" smtClean="0"/>
              <a:t>- Improvement on X10, powerline only.</a:t>
            </a:r>
            <a:endParaRPr lang="en-US" sz="4000" dirty="0" smtClean="0"/>
          </a:p>
          <a:p>
            <a:pPr marL="365760" indent="-256032">
              <a:spcBef>
                <a:spcPts val="400"/>
              </a:spcBef>
              <a:buClr>
                <a:schemeClr val="accent1"/>
              </a:buClr>
              <a:buSzPct val="68000"/>
            </a:pPr>
            <a:endParaRPr lang="en-US" sz="40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CA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199"/>
          </a:xfrm>
        </p:spPr>
        <p:txBody>
          <a:bodyPr/>
          <a:lstStyle/>
          <a:p>
            <a:r>
              <a:rPr lang="en-US" dirty="0" smtClean="0"/>
              <a:t>In the 1990s we had: </a:t>
            </a:r>
            <a:r>
              <a:rPr lang="en-US" b="1" dirty="0" smtClean="0"/>
              <a:t>X10: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Technology: </a:t>
            </a:r>
            <a:r>
              <a:rPr lang="en-CA" b="1" dirty="0" smtClean="0"/>
              <a:t>X10 (1990s)</a:t>
            </a:r>
            <a:endParaRPr lang="en-CA" b="1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1" y="2111328"/>
            <a:ext cx="6400800" cy="3927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CA" dirty="0" smtClean="0"/>
              <a:t>X10 Technical Details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Many issues!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Powerline (uses existing house wiring)</a:t>
            </a:r>
          </a:p>
          <a:p>
            <a:pPr lvl="2">
              <a:lnSpc>
                <a:spcPct val="150000"/>
              </a:lnSpc>
            </a:pPr>
            <a:r>
              <a:rPr lang="en-CA" dirty="0" smtClean="0"/>
              <a:t>No acknowledgement. Commands sent 3 times in hopes of successful reception.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Works on one side of power grid.</a:t>
            </a:r>
            <a:endParaRPr lang="en-CA" dirty="0" smtClean="0"/>
          </a:p>
          <a:p>
            <a:pPr lvl="2">
              <a:lnSpc>
                <a:spcPct val="150000"/>
              </a:lnSpc>
            </a:pPr>
            <a:r>
              <a:rPr lang="en-CA" dirty="0" smtClean="0"/>
              <a:t>Tech details of pulses sent in 60 Hz. (TODO show </a:t>
            </a:r>
            <a:r>
              <a:rPr lang="en-CA" dirty="0" err="1" smtClean="0"/>
              <a:t>pic</a:t>
            </a:r>
            <a:r>
              <a:rPr lang="en-CA" dirty="0" smtClean="0"/>
              <a:t>?)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RF for wireless remotes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Connect to transceiver - still requires powerline!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Double chance of failure!</a:t>
            </a:r>
            <a:endParaRPr lang="en-CA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Technology : </a:t>
            </a:r>
            <a:r>
              <a:rPr lang="en-CA" b="1" dirty="0" smtClean="0"/>
              <a:t>X10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_Test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5859</TotalTime>
  <Words>1388</Words>
  <Application>Microsoft Office PowerPoint</Application>
  <PresentationFormat>On-screen Show (4:3)</PresentationFormat>
  <Paragraphs>342</Paragraphs>
  <Slides>39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Theme1_Test</vt:lpstr>
      <vt:lpstr>State of Home Automation</vt:lpstr>
      <vt:lpstr>Contents</vt:lpstr>
      <vt:lpstr>What do we mean  by Home Automation?</vt:lpstr>
      <vt:lpstr>What do we mean by... :  Remote Control</vt:lpstr>
      <vt:lpstr>What do we mean by... :  Programmed Timers</vt:lpstr>
      <vt:lpstr>What do we mean by... :  Autonomous Operation</vt:lpstr>
      <vt:lpstr>Technologies / Protocols</vt:lpstr>
      <vt:lpstr>Technology: X10 (1990s)</vt:lpstr>
      <vt:lpstr>Technology : X10</vt:lpstr>
      <vt:lpstr>Technology : X10</vt:lpstr>
      <vt:lpstr>Technology : X10</vt:lpstr>
      <vt:lpstr>Technology : Insteon</vt:lpstr>
      <vt:lpstr>Technology : Insteon</vt:lpstr>
      <vt:lpstr>Technology : Z-Wave</vt:lpstr>
      <vt:lpstr>Technology : Z-Wave</vt:lpstr>
      <vt:lpstr>Technology : Zigbee</vt:lpstr>
      <vt:lpstr>Technology : Zigbee</vt:lpstr>
      <vt:lpstr>Technology : UPB</vt:lpstr>
      <vt:lpstr>Technology : UPB</vt:lpstr>
      <vt:lpstr>Technology : WiFi</vt:lpstr>
      <vt:lpstr>Technology : WiFi</vt:lpstr>
      <vt:lpstr>Technology: WiFi - Snap On</vt:lpstr>
      <vt:lpstr>Technology Degress of Failure</vt:lpstr>
      <vt:lpstr>Tech Comparison Table</vt:lpstr>
      <vt:lpstr>Routing Methods</vt:lpstr>
      <vt:lpstr>DIY Options</vt:lpstr>
      <vt:lpstr>Smartphone Integration</vt:lpstr>
      <vt:lpstr>Smartphone Integration</vt:lpstr>
      <vt:lpstr>OpenHab</vt:lpstr>
      <vt:lpstr>Home Assistant</vt:lpstr>
      <vt:lpstr>Domoticz</vt:lpstr>
      <vt:lpstr>OpenHab Example</vt:lpstr>
      <vt:lpstr>Limitation of Hard Switches!</vt:lpstr>
      <vt:lpstr>Integration</vt:lpstr>
      <vt:lpstr>Smartphone Integration</vt:lpstr>
      <vt:lpstr>Beyond Lights and Outlets…</vt:lpstr>
      <vt:lpstr>Voice Control</vt:lpstr>
      <vt:lpstr>Thermostats</vt:lpstr>
      <vt:lpstr>Where to Start 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Home Automation</dc:title>
  <dc:creator>brad</dc:creator>
  <cp:lastModifiedBy>brad</cp:lastModifiedBy>
  <cp:revision>266</cp:revision>
  <dcterms:created xsi:type="dcterms:W3CDTF">2006-08-16T00:00:00Z</dcterms:created>
  <dcterms:modified xsi:type="dcterms:W3CDTF">2017-06-16T18:54:21Z</dcterms:modified>
</cp:coreProperties>
</file>